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4"/>
  </p:sldMasterIdLst>
  <p:notesMasterIdLst>
    <p:notesMasterId r:id="rId6"/>
  </p:notesMasterIdLst>
  <p:sldIdLst>
    <p:sldId id="259" r:id="rId5"/>
  </p:sldIdLst>
  <p:sldSz cx="30816550" cy="4305617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3BB"/>
    <a:srgbClr val="FFEB87"/>
    <a:srgbClr val="EEE3AB"/>
    <a:srgbClr val="BA3F1D"/>
    <a:srgbClr val="FFB30F"/>
    <a:srgbClr val="800080"/>
    <a:srgbClr val="E00020"/>
    <a:srgbClr val="FF00B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0" d="100"/>
          <a:sy n="50" d="100"/>
        </p:scale>
        <p:origin x="-893" y="-1007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F7AF62-86D8-402D-B735-90423DD750BA}" type="datetimeFigureOut">
              <a:rPr lang="nl-BE" smtClean="0"/>
              <a:t>9/10/2023</a:t>
            </a:fld>
            <a:endParaRPr lang="nl-BE"/>
          </a:p>
        </p:txBody>
      </p:sp>
      <p:sp>
        <p:nvSpPr>
          <p:cNvPr id="4" name="Tijdelijke aanduiding voor dia-afbeelding 3"/>
          <p:cNvSpPr>
            <a:spLocks noGrp="1" noRot="1" noChangeAspect="1"/>
          </p:cNvSpPr>
          <p:nvPr>
            <p:ph type="sldImg" idx="2"/>
          </p:nvPr>
        </p:nvSpPr>
        <p:spPr>
          <a:xfrm>
            <a:off x="2324100" y="1143000"/>
            <a:ext cx="22098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5C978A-CD55-4F19-93E8-BF36DF9A91D6}" type="slidenum">
              <a:rPr lang="nl-BE" smtClean="0"/>
              <a:t>‹nr.›</a:t>
            </a:fld>
            <a:endParaRPr lang="nl-BE"/>
          </a:p>
        </p:txBody>
      </p:sp>
    </p:spTree>
    <p:extLst>
      <p:ext uri="{BB962C8B-B14F-4D97-AF65-F5344CB8AC3E}">
        <p14:creationId xmlns:p14="http://schemas.microsoft.com/office/powerpoint/2010/main" val="38188228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E2A5734E-4DB8-EE8B-F68F-1169DDD5B44A}"/>
              </a:ext>
            </a:extLst>
          </p:cNvPr>
          <p:cNvSpPr>
            <a:spLocks noGrp="1"/>
          </p:cNvSpPr>
          <p:nvPr>
            <p:ph idx="1" hasCustomPrompt="1"/>
          </p:nvPr>
        </p:nvSpPr>
        <p:spPr>
          <a:xfrm>
            <a:off x="1908275" y="2122717"/>
            <a:ext cx="26579274" cy="1257300"/>
          </a:xfrm>
          <a:prstGeom prst="rect">
            <a:avLst/>
          </a:prstGeom>
        </p:spPr>
        <p:txBody>
          <a:bodyPr vert="horz" lIns="91440" tIns="45720" rIns="91440" bIns="45720" rtlCol="0">
            <a:normAutofit/>
          </a:bodyPr>
          <a:lstStyle>
            <a:lvl1pPr>
              <a:defRPr/>
            </a:lvl1pPr>
          </a:lstStyle>
          <a:p>
            <a:pPr lvl="0"/>
            <a:r>
              <a:rPr lang="en-US" err="1"/>
              <a:t>Subtitel</a:t>
            </a:r>
            <a:endParaRPr lang="en-US"/>
          </a:p>
        </p:txBody>
      </p:sp>
      <p:sp>
        <p:nvSpPr>
          <p:cNvPr id="6" name="Title Placeholder 1">
            <a:extLst>
              <a:ext uri="{FF2B5EF4-FFF2-40B4-BE49-F238E27FC236}">
                <a16:creationId xmlns:a16="http://schemas.microsoft.com/office/drawing/2014/main" id="{644C3067-E264-D697-4222-E27774BAEE24}"/>
              </a:ext>
            </a:extLst>
          </p:cNvPr>
          <p:cNvSpPr>
            <a:spLocks noGrp="1"/>
          </p:cNvSpPr>
          <p:nvPr>
            <p:ph type="title"/>
          </p:nvPr>
        </p:nvSpPr>
        <p:spPr>
          <a:xfrm>
            <a:off x="1908275" y="4038760"/>
            <a:ext cx="27000000" cy="3365498"/>
          </a:xfrm>
          <a:prstGeom prst="rect">
            <a:avLst/>
          </a:prstGeom>
        </p:spPr>
        <p:txBody>
          <a:bodyPr vert="horz" lIns="91440" tIns="45720" rIns="91440" bIns="45720" rtlCol="0" anchor="t">
            <a:normAutofit/>
          </a:bodyPr>
          <a:lstStyle/>
          <a:p>
            <a:r>
              <a:rPr lang="nl-NL"/>
              <a:t>Klik om stijl te bewerken</a:t>
            </a:r>
            <a:endParaRPr lang="en-US"/>
          </a:p>
        </p:txBody>
      </p:sp>
    </p:spTree>
    <p:extLst>
      <p:ext uri="{BB962C8B-B14F-4D97-AF65-F5344CB8AC3E}">
        <p14:creationId xmlns:p14="http://schemas.microsoft.com/office/powerpoint/2010/main" val="158010494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Afbeelding 9" descr="Afbeelding met Lettertype, Graphics, tekst, grafische vormgeving&#10;&#10;Automatisch gegenereerde beschrijving">
            <a:extLst>
              <a:ext uri="{FF2B5EF4-FFF2-40B4-BE49-F238E27FC236}">
                <a16:creationId xmlns:a16="http://schemas.microsoft.com/office/drawing/2014/main" id="{D57C3E6A-0796-4D8E-D805-DA3CBB91BC3A}"/>
              </a:ext>
            </a:extLst>
          </p:cNvPr>
          <p:cNvPicPr>
            <a:picLocks noGrp="1" noRot="1" noChangeAspect="1" noMove="1" noResize="1" noEditPoints="1" noAdjustHandles="1" noChangeArrowheads="1" noChangeShapeType="1" noCrop="1"/>
          </p:cNvPicPr>
          <p:nvPr userDrawn="1"/>
        </p:nvPicPr>
        <p:blipFill>
          <a:blip r:embed="rId3"/>
          <a:stretch>
            <a:fillRect/>
          </a:stretch>
        </p:blipFill>
        <p:spPr>
          <a:xfrm>
            <a:off x="24860250" y="1463974"/>
            <a:ext cx="4607706" cy="1656754"/>
          </a:xfrm>
          <a:prstGeom prst="rect">
            <a:avLst/>
          </a:prstGeom>
        </p:spPr>
      </p:pic>
    </p:spTree>
    <p:extLst>
      <p:ext uri="{BB962C8B-B14F-4D97-AF65-F5344CB8AC3E}">
        <p14:creationId xmlns:p14="http://schemas.microsoft.com/office/powerpoint/2010/main" val="2041288945"/>
      </p:ext>
    </p:extLst>
  </p:cSld>
  <p:clrMap bg1="lt1" tx1="dk1" bg2="lt2" tx2="dk2" accent1="accent1" accent2="accent2" accent3="accent3" accent4="accent4" accent5="accent5" accent6="accent6" hlink="hlink" folHlink="folHlink"/>
  <p:sldLayoutIdLst>
    <p:sldLayoutId id="2147483679" r:id="rId1"/>
  </p:sldLayoutIdLst>
  <p:txStyles>
    <p:titleStyle>
      <a:lvl1pPr algn="l" defTabSz="3081619" rtl="0" eaLnBrk="1" latinLnBrk="0" hangingPunct="1">
        <a:lnSpc>
          <a:spcPct val="90000"/>
        </a:lnSpc>
        <a:spcBef>
          <a:spcPct val="0"/>
        </a:spcBef>
        <a:buNone/>
        <a:defRPr sz="9600" kern="1200">
          <a:solidFill>
            <a:schemeClr val="tx1"/>
          </a:solidFill>
          <a:latin typeface="Segoe UI Black" panose="020B0A02040204020203" pitchFamily="34" charset="0"/>
          <a:ea typeface="Segoe UI Black" panose="020B0A02040204020203" pitchFamily="34" charset="0"/>
          <a:cs typeface="+mj-cs"/>
        </a:defRPr>
      </a:lvl1pPr>
    </p:titleStyle>
    <p:bodyStyle>
      <a:lvl1pPr marL="0" indent="0" algn="l" defTabSz="3081619" rtl="0" eaLnBrk="1" latinLnBrk="0" hangingPunct="1">
        <a:lnSpc>
          <a:spcPct val="90000"/>
        </a:lnSpc>
        <a:spcBef>
          <a:spcPts val="3370"/>
        </a:spcBef>
        <a:buFont typeface="Arial" panose="020B0604020202020204" pitchFamily="34" charset="0"/>
        <a:buNone/>
        <a:defRPr sz="4000" kern="1200">
          <a:solidFill>
            <a:schemeClr val="tx1"/>
          </a:solidFill>
          <a:latin typeface="Segoe UI" panose="020B0502040204020203" pitchFamily="34" charset="0"/>
          <a:ea typeface="+mn-ea"/>
          <a:cs typeface="Segoe UI" panose="020B0502040204020203" pitchFamily="34" charset="0"/>
        </a:defRPr>
      </a:lvl1pPr>
      <a:lvl2pPr marL="2311215" indent="-770405" algn="l" defTabSz="3081619" rtl="0" eaLnBrk="1" latinLnBrk="0" hangingPunct="1">
        <a:lnSpc>
          <a:spcPct val="90000"/>
        </a:lnSpc>
        <a:spcBef>
          <a:spcPts val="1685"/>
        </a:spcBef>
        <a:buFont typeface="Arial" panose="020B0604020202020204" pitchFamily="34" charset="0"/>
        <a:buChar char="•"/>
        <a:defRPr sz="8088" kern="1200">
          <a:solidFill>
            <a:schemeClr val="tx1"/>
          </a:solidFill>
          <a:latin typeface="Segoe UI" panose="020B0502040204020203" pitchFamily="34" charset="0"/>
          <a:ea typeface="+mn-ea"/>
          <a:cs typeface="Segoe UI" panose="020B0502040204020203" pitchFamily="34" charset="0"/>
        </a:defRPr>
      </a:lvl2pPr>
      <a:lvl3pPr marL="3852024" indent="-770405" algn="l" defTabSz="3081619" rtl="0" eaLnBrk="1" latinLnBrk="0" hangingPunct="1">
        <a:lnSpc>
          <a:spcPct val="90000"/>
        </a:lnSpc>
        <a:spcBef>
          <a:spcPts val="1685"/>
        </a:spcBef>
        <a:buFont typeface="Arial" panose="020B0604020202020204" pitchFamily="34" charset="0"/>
        <a:buChar char="•"/>
        <a:defRPr sz="6740" kern="1200">
          <a:solidFill>
            <a:schemeClr val="tx1"/>
          </a:solidFill>
          <a:latin typeface="Segoe UI" panose="020B0502040204020203" pitchFamily="34" charset="0"/>
          <a:ea typeface="+mn-ea"/>
          <a:cs typeface="Segoe UI" panose="020B0502040204020203" pitchFamily="34" charset="0"/>
        </a:defRPr>
      </a:lvl3pPr>
      <a:lvl4pPr marL="5392834"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Segoe UI" panose="020B0502040204020203" pitchFamily="34" charset="0"/>
          <a:ea typeface="+mn-ea"/>
          <a:cs typeface="Segoe UI" panose="020B0502040204020203" pitchFamily="34" charset="0"/>
        </a:defRPr>
      </a:lvl4pPr>
      <a:lvl5pPr marL="6933644"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Segoe UI" panose="020B0502040204020203" pitchFamily="34" charset="0"/>
          <a:ea typeface="+mn-ea"/>
          <a:cs typeface="Segoe UI" panose="020B0502040204020203" pitchFamily="34" charset="0"/>
        </a:defRPr>
      </a:lvl5pPr>
      <a:lvl6pPr marL="847445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6pPr>
      <a:lvl7pPr marL="1001526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7pPr>
      <a:lvl8pPr marL="1155607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8pPr>
      <a:lvl9pPr marL="1309688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9pPr>
    </p:bodyStyle>
    <p:otherStyle>
      <a:defPPr>
        <a:defRPr lang="en-US"/>
      </a:defPPr>
      <a:lvl1pPr marL="0" algn="l" defTabSz="3081619" rtl="0" eaLnBrk="1" latinLnBrk="0" hangingPunct="1">
        <a:defRPr sz="6066" kern="1200">
          <a:solidFill>
            <a:schemeClr val="tx1"/>
          </a:solidFill>
          <a:latin typeface="+mn-lt"/>
          <a:ea typeface="+mn-ea"/>
          <a:cs typeface="+mn-cs"/>
        </a:defRPr>
      </a:lvl1pPr>
      <a:lvl2pPr marL="1540810" algn="l" defTabSz="3081619" rtl="0" eaLnBrk="1" latinLnBrk="0" hangingPunct="1">
        <a:defRPr sz="6066" kern="1200">
          <a:solidFill>
            <a:schemeClr val="tx1"/>
          </a:solidFill>
          <a:latin typeface="+mn-lt"/>
          <a:ea typeface="+mn-ea"/>
          <a:cs typeface="+mn-cs"/>
        </a:defRPr>
      </a:lvl2pPr>
      <a:lvl3pPr marL="3081619" algn="l" defTabSz="3081619" rtl="0" eaLnBrk="1" latinLnBrk="0" hangingPunct="1">
        <a:defRPr sz="6066" kern="1200">
          <a:solidFill>
            <a:schemeClr val="tx1"/>
          </a:solidFill>
          <a:latin typeface="+mn-lt"/>
          <a:ea typeface="+mn-ea"/>
          <a:cs typeface="+mn-cs"/>
        </a:defRPr>
      </a:lvl3pPr>
      <a:lvl4pPr marL="4622429" algn="l" defTabSz="3081619" rtl="0" eaLnBrk="1" latinLnBrk="0" hangingPunct="1">
        <a:defRPr sz="6066" kern="1200">
          <a:solidFill>
            <a:schemeClr val="tx1"/>
          </a:solidFill>
          <a:latin typeface="+mn-lt"/>
          <a:ea typeface="+mn-ea"/>
          <a:cs typeface="+mn-cs"/>
        </a:defRPr>
      </a:lvl4pPr>
      <a:lvl5pPr marL="6163239" algn="l" defTabSz="3081619" rtl="0" eaLnBrk="1" latinLnBrk="0" hangingPunct="1">
        <a:defRPr sz="6066" kern="1200">
          <a:solidFill>
            <a:schemeClr val="tx1"/>
          </a:solidFill>
          <a:latin typeface="+mn-lt"/>
          <a:ea typeface="+mn-ea"/>
          <a:cs typeface="+mn-cs"/>
        </a:defRPr>
      </a:lvl5pPr>
      <a:lvl6pPr marL="7704049" algn="l" defTabSz="3081619" rtl="0" eaLnBrk="1" latinLnBrk="0" hangingPunct="1">
        <a:defRPr sz="6066" kern="1200">
          <a:solidFill>
            <a:schemeClr val="tx1"/>
          </a:solidFill>
          <a:latin typeface="+mn-lt"/>
          <a:ea typeface="+mn-ea"/>
          <a:cs typeface="+mn-cs"/>
        </a:defRPr>
      </a:lvl6pPr>
      <a:lvl7pPr marL="9244858" algn="l" defTabSz="3081619" rtl="0" eaLnBrk="1" latinLnBrk="0" hangingPunct="1">
        <a:defRPr sz="6066" kern="1200">
          <a:solidFill>
            <a:schemeClr val="tx1"/>
          </a:solidFill>
          <a:latin typeface="+mn-lt"/>
          <a:ea typeface="+mn-ea"/>
          <a:cs typeface="+mn-cs"/>
        </a:defRPr>
      </a:lvl7pPr>
      <a:lvl8pPr marL="10785668" algn="l" defTabSz="3081619" rtl="0" eaLnBrk="1" latinLnBrk="0" hangingPunct="1">
        <a:defRPr sz="6066" kern="1200">
          <a:solidFill>
            <a:schemeClr val="tx1"/>
          </a:solidFill>
          <a:latin typeface="+mn-lt"/>
          <a:ea typeface="+mn-ea"/>
          <a:cs typeface="+mn-cs"/>
        </a:defRPr>
      </a:lvl8pPr>
      <a:lvl9pPr marL="12326478" algn="l" defTabSz="3081619" rtl="0" eaLnBrk="1" latinLnBrk="0" hangingPunct="1">
        <a:defRPr sz="606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Afbeelding 8" descr="Afbeelding met doos, toilet, ontwerp, overdekt&#10;&#10;Automatisch gegenereerde beschrijving">
            <a:extLst>
              <a:ext uri="{FF2B5EF4-FFF2-40B4-BE49-F238E27FC236}">
                <a16:creationId xmlns:a16="http://schemas.microsoft.com/office/drawing/2014/main" id="{1353B709-5DAF-C502-8A91-737C56774A30}"/>
              </a:ext>
            </a:extLst>
          </p:cNvPr>
          <p:cNvPicPr>
            <a:picLocks noChangeAspect="1"/>
          </p:cNvPicPr>
          <p:nvPr/>
        </p:nvPicPr>
        <p:blipFill rotWithShape="1">
          <a:blip r:embed="rId2"/>
          <a:srcRect l="9390" r="17428"/>
          <a:stretch/>
        </p:blipFill>
        <p:spPr>
          <a:xfrm>
            <a:off x="15408272" y="26469474"/>
            <a:ext cx="14083937" cy="10825298"/>
          </a:xfrm>
          <a:prstGeom prst="rect">
            <a:avLst/>
          </a:prstGeom>
        </p:spPr>
      </p:pic>
      <p:sp>
        <p:nvSpPr>
          <p:cNvPr id="32" name="Rechthoek 31">
            <a:extLst>
              <a:ext uri="{FF2B5EF4-FFF2-40B4-BE49-F238E27FC236}">
                <a16:creationId xmlns:a16="http://schemas.microsoft.com/office/drawing/2014/main" id="{393167BD-734E-F686-52B8-C19524E9CA4E}"/>
              </a:ext>
            </a:extLst>
          </p:cNvPr>
          <p:cNvSpPr/>
          <p:nvPr/>
        </p:nvSpPr>
        <p:spPr>
          <a:xfrm>
            <a:off x="-1" y="0"/>
            <a:ext cx="14423926" cy="43056175"/>
          </a:xfrm>
          <a:prstGeom prst="rect">
            <a:avLst/>
          </a:prstGeom>
          <a:solidFill>
            <a:schemeClr val="bg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a:solidFill>
                  <a:schemeClr val="bg2"/>
                </a:solidFill>
              </a:rPr>
              <a:t>P</a:t>
            </a:r>
          </a:p>
        </p:txBody>
      </p:sp>
      <p:sp>
        <p:nvSpPr>
          <p:cNvPr id="3" name="Titel 2">
            <a:extLst>
              <a:ext uri="{FF2B5EF4-FFF2-40B4-BE49-F238E27FC236}">
                <a16:creationId xmlns:a16="http://schemas.microsoft.com/office/drawing/2014/main" id="{C9484A38-808E-49C3-AC6A-5F38EC734FFE}"/>
              </a:ext>
            </a:extLst>
          </p:cNvPr>
          <p:cNvSpPr>
            <a:spLocks noGrp="1"/>
          </p:cNvSpPr>
          <p:nvPr>
            <p:ph type="title"/>
          </p:nvPr>
        </p:nvSpPr>
        <p:spPr>
          <a:xfrm>
            <a:off x="2527500" y="18286055"/>
            <a:ext cx="10569198" cy="15257987"/>
          </a:xfrm>
        </p:spPr>
        <p:txBody>
          <a:bodyPr>
            <a:normAutofit/>
          </a:bodyPr>
          <a:lstStyle/>
          <a:p>
            <a:pPr>
              <a:lnSpc>
                <a:spcPct val="100000"/>
              </a:lnSpc>
            </a:pPr>
            <a:r>
              <a:rPr lang="nl-BE" dirty="0" err="1"/>
              <a:t>MusicLightTiles</a:t>
            </a:r>
            <a:br>
              <a:rPr lang="nl-BE" dirty="0">
                <a:solidFill>
                  <a:srgbClr val="E00020"/>
                </a:solidFill>
              </a:rPr>
            </a:br>
            <a:br>
              <a:rPr lang="nl-BE" sz="6000" dirty="0">
                <a:solidFill>
                  <a:schemeClr val="accent6">
                    <a:lumMod val="60000"/>
                    <a:lumOff val="40000"/>
                  </a:schemeClr>
                </a:solidFill>
              </a:rPr>
            </a:br>
            <a:r>
              <a:rPr lang="nl-BE" sz="6000" dirty="0" err="1">
                <a:solidFill>
                  <a:srgbClr val="E00020"/>
                </a:solidFill>
              </a:rPr>
              <a:t>Tiles</a:t>
            </a:r>
            <a:r>
              <a:rPr lang="nl-BE" sz="6000" dirty="0">
                <a:solidFill>
                  <a:srgbClr val="E00020"/>
                </a:solidFill>
              </a:rPr>
              <a:t> </a:t>
            </a:r>
            <a:r>
              <a:rPr lang="nl-BE" sz="6000" dirty="0" err="1">
                <a:solidFill>
                  <a:srgbClr val="E00020"/>
                </a:solidFill>
              </a:rPr>
              <a:t>that</a:t>
            </a:r>
            <a:r>
              <a:rPr lang="nl-BE" sz="6000" dirty="0">
                <a:solidFill>
                  <a:srgbClr val="E00020"/>
                </a:solidFill>
              </a:rPr>
              <a:t> dance </a:t>
            </a:r>
            <a:r>
              <a:rPr lang="nl-BE" sz="6000" dirty="0" err="1">
                <a:solidFill>
                  <a:srgbClr val="E00020"/>
                </a:solidFill>
              </a:rPr>
              <a:t>with</a:t>
            </a:r>
            <a:r>
              <a:rPr lang="nl-BE" sz="6000" dirty="0">
                <a:solidFill>
                  <a:srgbClr val="E00020"/>
                </a:solidFill>
              </a:rPr>
              <a:t> </a:t>
            </a:r>
            <a:r>
              <a:rPr lang="nl-BE" sz="6000" dirty="0" err="1">
                <a:solidFill>
                  <a:srgbClr val="E00020"/>
                </a:solidFill>
              </a:rPr>
              <a:t>you</a:t>
            </a:r>
            <a:br>
              <a:rPr lang="nl-BE" sz="6000" dirty="0">
                <a:solidFill>
                  <a:schemeClr val="accent6">
                    <a:lumMod val="60000"/>
                    <a:lumOff val="40000"/>
                  </a:schemeClr>
                </a:solidFill>
              </a:rPr>
            </a:br>
            <a:br>
              <a:rPr lang="nl-BE" sz="6000" dirty="0">
                <a:solidFill>
                  <a:schemeClr val="accent6">
                    <a:lumMod val="60000"/>
                    <a:lumOff val="40000"/>
                  </a:schemeClr>
                </a:solidFill>
              </a:rPr>
            </a:br>
            <a:r>
              <a:rPr lang="nl-BE" sz="3000" dirty="0">
                <a:solidFill>
                  <a:schemeClr val="accent6">
                    <a:lumMod val="60000"/>
                    <a:lumOff val="40000"/>
                  </a:schemeClr>
                </a:solidFill>
              </a:rPr>
              <a:t>Dit project is een set 3D-geprinte tegels die oplichten en muziek afspelen als je erop staat. </a:t>
            </a:r>
            <a:br>
              <a:rPr lang="nl-BE" sz="3000" dirty="0">
                <a:solidFill>
                  <a:schemeClr val="accent6">
                    <a:lumMod val="60000"/>
                    <a:lumOff val="40000"/>
                  </a:schemeClr>
                </a:solidFill>
                <a:highlight>
                  <a:srgbClr val="FFFF00"/>
                </a:highlight>
              </a:rPr>
            </a:br>
            <a:br>
              <a:rPr lang="nl-BE" sz="3000" dirty="0">
                <a:solidFill>
                  <a:schemeClr val="accent6">
                    <a:lumMod val="60000"/>
                    <a:lumOff val="40000"/>
                  </a:schemeClr>
                </a:solidFill>
                <a:highlight>
                  <a:srgbClr val="FFFF00"/>
                </a:highlight>
              </a:rPr>
            </a:br>
            <a:r>
              <a:rPr lang="nl-BE" sz="3000" dirty="0">
                <a:solidFill>
                  <a:schemeClr val="accent6">
                    <a:lumMod val="60000"/>
                    <a:lumOff val="40000"/>
                  </a:schemeClr>
                </a:solidFill>
              </a:rPr>
              <a:t>De tegels zijn zo ontworpen dat ze zowel samen (bv. dansvloer) als individueel (bv. stapsteen) kunnen worden gebruikt.</a:t>
            </a:r>
            <a:br>
              <a:rPr lang="nl-BE" sz="3000" dirty="0">
                <a:solidFill>
                  <a:schemeClr val="accent6">
                    <a:lumMod val="60000"/>
                    <a:lumOff val="40000"/>
                  </a:schemeClr>
                </a:solidFill>
              </a:rPr>
            </a:br>
            <a:br>
              <a:rPr lang="nl-BE" sz="3000" dirty="0">
                <a:solidFill>
                  <a:schemeClr val="accent6">
                    <a:lumMod val="60000"/>
                    <a:lumOff val="40000"/>
                  </a:schemeClr>
                </a:solidFill>
              </a:rPr>
            </a:br>
            <a:r>
              <a:rPr lang="nl-BE" sz="3000" dirty="0">
                <a:solidFill>
                  <a:schemeClr val="accent6">
                    <a:lumMod val="60000"/>
                    <a:lumOff val="40000"/>
                  </a:schemeClr>
                </a:solidFill>
              </a:rPr>
              <a:t>Elke tegel wordt aangestuurd door een ESP32 microcontroller die zijn commando’s krijgt via MQTT. </a:t>
            </a:r>
            <a:br>
              <a:rPr lang="nl-BE" sz="3000" dirty="0">
                <a:solidFill>
                  <a:schemeClr val="accent6">
                    <a:lumMod val="60000"/>
                    <a:lumOff val="40000"/>
                  </a:schemeClr>
                </a:solidFill>
              </a:rPr>
            </a:br>
            <a:br>
              <a:rPr lang="nl-BE" sz="3000" dirty="0">
                <a:solidFill>
                  <a:schemeClr val="accent6">
                    <a:lumMod val="60000"/>
                    <a:lumOff val="40000"/>
                  </a:schemeClr>
                </a:solidFill>
              </a:rPr>
            </a:br>
            <a:r>
              <a:rPr lang="nl-BE" sz="3000" dirty="0">
                <a:solidFill>
                  <a:schemeClr val="accent6">
                    <a:lumMod val="60000"/>
                    <a:lumOff val="40000"/>
                  </a:schemeClr>
                </a:solidFill>
              </a:rPr>
              <a:t>De microcontroller verwerkt deze commando’s en stuurt vervolgens een speaker en led strip aan die zijn verwerkt in de tegel.</a:t>
            </a:r>
            <a:br>
              <a:rPr lang="nl-BE" sz="3000" dirty="0">
                <a:solidFill>
                  <a:schemeClr val="accent6">
                    <a:lumMod val="60000"/>
                    <a:lumOff val="40000"/>
                  </a:schemeClr>
                </a:solidFill>
              </a:rPr>
            </a:br>
            <a:endParaRPr lang="nl-BE" dirty="0">
              <a:solidFill>
                <a:schemeClr val="accent6">
                  <a:lumMod val="60000"/>
                  <a:lumOff val="40000"/>
                </a:schemeClr>
              </a:solidFill>
            </a:endParaRPr>
          </a:p>
        </p:txBody>
      </p:sp>
      <p:sp>
        <p:nvSpPr>
          <p:cNvPr id="36" name="Vrije vorm: vorm 35">
            <a:extLst>
              <a:ext uri="{FF2B5EF4-FFF2-40B4-BE49-F238E27FC236}">
                <a16:creationId xmlns:a16="http://schemas.microsoft.com/office/drawing/2014/main" id="{4469843F-E20E-D478-51C6-39DE0239F2E1}"/>
              </a:ext>
            </a:extLst>
          </p:cNvPr>
          <p:cNvSpPr/>
          <p:nvPr/>
        </p:nvSpPr>
        <p:spPr>
          <a:xfrm>
            <a:off x="1" y="34006675"/>
            <a:ext cx="3746089" cy="3097162"/>
          </a:xfrm>
          <a:custGeom>
            <a:avLst/>
            <a:gdLst>
              <a:gd name="connsiteX0" fmla="*/ 0 w 4125123"/>
              <a:gd name="connsiteY0" fmla="*/ 0 h 3569112"/>
              <a:gd name="connsiteX1" fmla="*/ 2340568 w 4125123"/>
              <a:gd name="connsiteY1" fmla="*/ 0 h 3569112"/>
              <a:gd name="connsiteX2" fmla="*/ 4125123 w 4125123"/>
              <a:gd name="connsiteY2" fmla="*/ 1784556 h 3569112"/>
              <a:gd name="connsiteX3" fmla="*/ 2340568 w 4125123"/>
              <a:gd name="connsiteY3" fmla="*/ 3569112 h 3569112"/>
              <a:gd name="connsiteX4" fmla="*/ 0 w 4125123"/>
              <a:gd name="connsiteY4" fmla="*/ 3569112 h 3569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123" h="3569112">
                <a:moveTo>
                  <a:pt x="0" y="0"/>
                </a:moveTo>
                <a:lnTo>
                  <a:pt x="2340568" y="0"/>
                </a:lnTo>
                <a:cubicBezTo>
                  <a:pt x="3326151" y="0"/>
                  <a:pt x="4125123" y="798972"/>
                  <a:pt x="4125123" y="1784556"/>
                </a:cubicBezTo>
                <a:cubicBezTo>
                  <a:pt x="4125123" y="2770136"/>
                  <a:pt x="3326151" y="3569112"/>
                  <a:pt x="2340568" y="3569112"/>
                </a:cubicBezTo>
                <a:lnTo>
                  <a:pt x="0" y="3569112"/>
                </a:lnTo>
                <a:close/>
              </a:path>
            </a:pathLst>
          </a:custGeom>
          <a:pattFill prst="ltUpDiag">
            <a:fgClr>
              <a:srgbClr val="E00020"/>
            </a:fgClr>
            <a:bgClr>
              <a:schemeClr val="bg1"/>
            </a:bgClr>
          </a:patt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BE"/>
          </a:p>
        </p:txBody>
      </p:sp>
      <p:sp>
        <p:nvSpPr>
          <p:cNvPr id="37" name="Tekstvak 36">
            <a:extLst>
              <a:ext uri="{FF2B5EF4-FFF2-40B4-BE49-F238E27FC236}">
                <a16:creationId xmlns:a16="http://schemas.microsoft.com/office/drawing/2014/main" id="{E21252E1-C332-3BA0-492F-E63DFDB935D9}"/>
              </a:ext>
            </a:extLst>
          </p:cNvPr>
          <p:cNvSpPr txBox="1"/>
          <p:nvPr/>
        </p:nvSpPr>
        <p:spPr>
          <a:xfrm>
            <a:off x="4689253" y="34585760"/>
            <a:ext cx="7281673" cy="1938992"/>
          </a:xfrm>
          <a:prstGeom prst="rect">
            <a:avLst/>
          </a:prstGeom>
          <a:noFill/>
        </p:spPr>
        <p:txBody>
          <a:bodyPr wrap="none" rtlCol="0">
            <a:spAutoFit/>
          </a:bodyPr>
          <a:lstStyle/>
          <a:p>
            <a:r>
              <a:rPr lang="nl-BE" sz="6000">
                <a:solidFill>
                  <a:srgbClr val="E00020"/>
                </a:solidFill>
              </a:rPr>
              <a:t>Professionele bachelor</a:t>
            </a:r>
          </a:p>
          <a:p>
            <a:r>
              <a:rPr lang="nl-BE" sz="6000">
                <a:solidFill>
                  <a:srgbClr val="E00020"/>
                </a:solidFill>
              </a:rPr>
              <a:t>Elektronica-ICT</a:t>
            </a:r>
          </a:p>
        </p:txBody>
      </p:sp>
      <p:sp>
        <p:nvSpPr>
          <p:cNvPr id="38" name="Tekstvak 37">
            <a:extLst>
              <a:ext uri="{FF2B5EF4-FFF2-40B4-BE49-F238E27FC236}">
                <a16:creationId xmlns:a16="http://schemas.microsoft.com/office/drawing/2014/main" id="{BF453FA0-7C61-6C1A-4866-179843F539E5}"/>
              </a:ext>
            </a:extLst>
          </p:cNvPr>
          <p:cNvSpPr txBox="1"/>
          <p:nvPr/>
        </p:nvSpPr>
        <p:spPr>
          <a:xfrm>
            <a:off x="16392626" y="38978795"/>
            <a:ext cx="7474931" cy="2523768"/>
          </a:xfrm>
          <a:prstGeom prst="rect">
            <a:avLst/>
          </a:prstGeom>
          <a:noFill/>
        </p:spPr>
        <p:txBody>
          <a:bodyPr wrap="none" rtlCol="0">
            <a:spAutoFit/>
          </a:bodyPr>
          <a:lstStyle/>
          <a:p>
            <a:r>
              <a:rPr lang="nl-BE" sz="3000" b="1" dirty="0">
                <a:solidFill>
                  <a:srgbClr val="E00020"/>
                </a:solidFill>
              </a:rPr>
              <a:t>Team </a:t>
            </a:r>
          </a:p>
          <a:p>
            <a:pPr marL="457200" indent="-457200">
              <a:buFont typeface="Arial" panose="020B0604020202020204" pitchFamily="34" charset="0"/>
              <a:buChar char="•"/>
            </a:pPr>
            <a:r>
              <a:rPr lang="nl-BE" sz="3200" dirty="0"/>
              <a:t>Rob Cocquyt</a:t>
            </a:r>
            <a:r>
              <a:rPr lang="nl-BE" sz="3000" dirty="0"/>
              <a:t>, 3</a:t>
            </a:r>
            <a:r>
              <a:rPr lang="nl-BE" sz="3000" baseline="30000" dirty="0"/>
              <a:t>de</a:t>
            </a:r>
            <a:r>
              <a:rPr lang="nl-BE" sz="3000" dirty="0"/>
              <a:t> </a:t>
            </a:r>
            <a:r>
              <a:rPr lang="nl-BE" sz="3000" dirty="0" err="1"/>
              <a:t>jaars</a:t>
            </a:r>
            <a:r>
              <a:rPr lang="nl-BE" sz="3000" dirty="0"/>
              <a:t> - AI</a:t>
            </a:r>
          </a:p>
          <a:p>
            <a:pPr marL="457200" indent="-457200">
              <a:buFont typeface="Arial" panose="020B0604020202020204" pitchFamily="34" charset="0"/>
              <a:buChar char="•"/>
            </a:pPr>
            <a:r>
              <a:rPr lang="nl-BE" sz="3200" dirty="0"/>
              <a:t>Ruben </a:t>
            </a:r>
            <a:r>
              <a:rPr lang="nl-BE" sz="3200" dirty="0" err="1"/>
              <a:t>Belligh</a:t>
            </a:r>
            <a:r>
              <a:rPr lang="nl-BE" sz="3000" dirty="0"/>
              <a:t>, 2</a:t>
            </a:r>
            <a:r>
              <a:rPr lang="nl-BE" sz="3000" baseline="30000" dirty="0"/>
              <a:t>de</a:t>
            </a:r>
            <a:r>
              <a:rPr lang="nl-BE" sz="3000" dirty="0"/>
              <a:t> </a:t>
            </a:r>
            <a:r>
              <a:rPr lang="nl-BE" sz="3000" dirty="0" err="1"/>
              <a:t>jaars</a:t>
            </a:r>
            <a:r>
              <a:rPr lang="nl-BE" sz="3000" dirty="0"/>
              <a:t> - Netwerken</a:t>
            </a:r>
          </a:p>
          <a:p>
            <a:pPr marL="457200" indent="-457200">
              <a:buFont typeface="Arial" panose="020B0604020202020204" pitchFamily="34" charset="0"/>
              <a:buChar char="•"/>
            </a:pPr>
            <a:r>
              <a:rPr lang="nl-BE" sz="3200" dirty="0"/>
              <a:t>Luca De Clerck</a:t>
            </a:r>
            <a:r>
              <a:rPr lang="nl-BE" sz="3000" dirty="0"/>
              <a:t>,  2</a:t>
            </a:r>
            <a:r>
              <a:rPr lang="nl-BE" sz="3000" baseline="30000" dirty="0"/>
              <a:t>de</a:t>
            </a:r>
            <a:r>
              <a:rPr lang="nl-BE" sz="3000" dirty="0"/>
              <a:t> </a:t>
            </a:r>
            <a:r>
              <a:rPr lang="nl-BE" sz="3000" dirty="0" err="1"/>
              <a:t>jaars</a:t>
            </a:r>
            <a:r>
              <a:rPr lang="nl-BE" sz="3000" dirty="0"/>
              <a:t> - Netwerken</a:t>
            </a:r>
          </a:p>
          <a:p>
            <a:pPr marL="457200" indent="-457200">
              <a:buFont typeface="Arial" panose="020B0604020202020204" pitchFamily="34" charset="0"/>
              <a:buChar char="•"/>
            </a:pPr>
            <a:r>
              <a:rPr lang="nl-BE" sz="3200" dirty="0"/>
              <a:t>Alberiek </a:t>
            </a:r>
            <a:r>
              <a:rPr lang="nl-BE" sz="3200" dirty="0" err="1"/>
              <a:t>Depreytere</a:t>
            </a:r>
            <a:r>
              <a:rPr lang="nl-BE" sz="3000" dirty="0"/>
              <a:t>, 2</a:t>
            </a:r>
            <a:r>
              <a:rPr lang="nl-BE" sz="3000" baseline="30000" dirty="0"/>
              <a:t>de</a:t>
            </a:r>
            <a:r>
              <a:rPr lang="nl-BE" sz="3000" dirty="0"/>
              <a:t> </a:t>
            </a:r>
            <a:r>
              <a:rPr lang="nl-BE" sz="3000" dirty="0" err="1"/>
              <a:t>jaars</a:t>
            </a:r>
            <a:r>
              <a:rPr lang="nl-BE" sz="3000" dirty="0"/>
              <a:t> </a:t>
            </a:r>
            <a:r>
              <a:rPr lang="nl-BE" sz="3000"/>
              <a:t>- Hardware</a:t>
            </a:r>
            <a:endParaRPr lang="nl-BE" sz="3000" dirty="0"/>
          </a:p>
        </p:txBody>
      </p:sp>
      <p:pic>
        <p:nvPicPr>
          <p:cNvPr id="42" name="Afbeelding 41">
            <a:extLst>
              <a:ext uri="{FF2B5EF4-FFF2-40B4-BE49-F238E27FC236}">
                <a16:creationId xmlns:a16="http://schemas.microsoft.com/office/drawing/2014/main" id="{46565EF2-5F1F-216A-A7BE-591F9ED27A6C}"/>
              </a:ext>
            </a:extLst>
          </p:cNvPr>
          <p:cNvPicPr>
            <a:picLocks noChangeAspect="1"/>
          </p:cNvPicPr>
          <p:nvPr/>
        </p:nvPicPr>
        <p:blipFill>
          <a:blip r:embed="rId3"/>
          <a:srcRect/>
          <a:stretch/>
        </p:blipFill>
        <p:spPr>
          <a:xfrm>
            <a:off x="25868671" y="38354363"/>
            <a:ext cx="3946043" cy="3946043"/>
          </a:xfrm>
          <a:prstGeom prst="rect">
            <a:avLst/>
          </a:prstGeom>
        </p:spPr>
      </p:pic>
      <p:sp>
        <p:nvSpPr>
          <p:cNvPr id="44" name="Vrije vorm: vorm 43">
            <a:extLst>
              <a:ext uri="{FF2B5EF4-FFF2-40B4-BE49-F238E27FC236}">
                <a16:creationId xmlns:a16="http://schemas.microsoft.com/office/drawing/2014/main" id="{009258B9-4186-3293-B7AB-AA427CC4DA30}"/>
              </a:ext>
            </a:extLst>
          </p:cNvPr>
          <p:cNvSpPr/>
          <p:nvPr/>
        </p:nvSpPr>
        <p:spPr>
          <a:xfrm rot="5400000">
            <a:off x="3104621" y="920025"/>
            <a:ext cx="17325394" cy="15353161"/>
          </a:xfrm>
          <a:custGeom>
            <a:avLst/>
            <a:gdLst>
              <a:gd name="connsiteX0" fmla="*/ 0 w 4125123"/>
              <a:gd name="connsiteY0" fmla="*/ 0 h 3569112"/>
              <a:gd name="connsiteX1" fmla="*/ 2340568 w 4125123"/>
              <a:gd name="connsiteY1" fmla="*/ 0 h 3569112"/>
              <a:gd name="connsiteX2" fmla="*/ 4125123 w 4125123"/>
              <a:gd name="connsiteY2" fmla="*/ 1784556 h 3569112"/>
              <a:gd name="connsiteX3" fmla="*/ 2340568 w 4125123"/>
              <a:gd name="connsiteY3" fmla="*/ 3569112 h 3569112"/>
              <a:gd name="connsiteX4" fmla="*/ 0 w 4125123"/>
              <a:gd name="connsiteY4" fmla="*/ 3569112 h 3569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123" h="3569112">
                <a:moveTo>
                  <a:pt x="0" y="0"/>
                </a:moveTo>
                <a:lnTo>
                  <a:pt x="2340568" y="0"/>
                </a:lnTo>
                <a:cubicBezTo>
                  <a:pt x="3326151" y="0"/>
                  <a:pt x="4125123" y="798972"/>
                  <a:pt x="4125123" y="1784556"/>
                </a:cubicBezTo>
                <a:cubicBezTo>
                  <a:pt x="4125123" y="2770136"/>
                  <a:pt x="3326151" y="3569112"/>
                  <a:pt x="2340568" y="3569112"/>
                </a:cubicBezTo>
                <a:lnTo>
                  <a:pt x="0" y="3569112"/>
                </a:lnTo>
                <a:close/>
              </a:path>
            </a:pathLst>
          </a:custGeom>
          <a:pattFill prst="ltUpDiag">
            <a:fgClr>
              <a:srgbClr val="E00020"/>
            </a:fgClr>
            <a:bgClr>
              <a:schemeClr val="bg1"/>
            </a:bgClr>
          </a:patt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BE"/>
          </a:p>
        </p:txBody>
      </p:sp>
      <p:sp>
        <p:nvSpPr>
          <p:cNvPr id="51" name="Vrije vorm: vorm 50">
            <a:extLst>
              <a:ext uri="{FF2B5EF4-FFF2-40B4-BE49-F238E27FC236}">
                <a16:creationId xmlns:a16="http://schemas.microsoft.com/office/drawing/2014/main" id="{CFEEFDED-98D0-A3D3-98A0-B64EB8C3F307}"/>
              </a:ext>
            </a:extLst>
          </p:cNvPr>
          <p:cNvSpPr/>
          <p:nvPr/>
        </p:nvSpPr>
        <p:spPr>
          <a:xfrm>
            <a:off x="15408274" y="6930189"/>
            <a:ext cx="14083937" cy="18954509"/>
          </a:xfrm>
          <a:custGeom>
            <a:avLst/>
            <a:gdLst>
              <a:gd name="connsiteX0" fmla="*/ 3128184 w 7218948"/>
              <a:gd name="connsiteY0" fmla="*/ 0 h 8715612"/>
              <a:gd name="connsiteX1" fmla="*/ 3320716 w 7218948"/>
              <a:gd name="connsiteY1" fmla="*/ 0 h 8715612"/>
              <a:gd name="connsiteX2" fmla="*/ 4090760 w 7218948"/>
              <a:gd name="connsiteY2" fmla="*/ 0 h 8715612"/>
              <a:gd name="connsiteX3" fmla="*/ 7218948 w 7218948"/>
              <a:gd name="connsiteY3" fmla="*/ 0 h 8715612"/>
              <a:gd name="connsiteX4" fmla="*/ 7218948 w 7218948"/>
              <a:gd name="connsiteY4" fmla="*/ 3128187 h 8715612"/>
              <a:gd name="connsiteX5" fmla="*/ 7218948 w 7218948"/>
              <a:gd name="connsiteY5" fmla="*/ 5038312 h 8715612"/>
              <a:gd name="connsiteX6" fmla="*/ 7218948 w 7218948"/>
              <a:gd name="connsiteY6" fmla="*/ 8715612 h 8715612"/>
              <a:gd name="connsiteX7" fmla="*/ 0 w 7218948"/>
              <a:gd name="connsiteY7" fmla="*/ 8715612 h 8715612"/>
              <a:gd name="connsiteX8" fmla="*/ 0 w 7218948"/>
              <a:gd name="connsiteY8" fmla="*/ 3128187 h 8715612"/>
              <a:gd name="connsiteX9" fmla="*/ 3128184 w 7218948"/>
              <a:gd name="connsiteY9" fmla="*/ 0 h 8715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18948" h="8715612">
                <a:moveTo>
                  <a:pt x="3128184" y="0"/>
                </a:moveTo>
                <a:lnTo>
                  <a:pt x="3320716" y="0"/>
                </a:lnTo>
                <a:lnTo>
                  <a:pt x="4090760" y="0"/>
                </a:lnTo>
                <a:lnTo>
                  <a:pt x="7218948" y="0"/>
                </a:lnTo>
                <a:lnTo>
                  <a:pt x="7218948" y="3128187"/>
                </a:lnTo>
                <a:lnTo>
                  <a:pt x="7218948" y="5038312"/>
                </a:lnTo>
                <a:lnTo>
                  <a:pt x="7218948" y="8715612"/>
                </a:lnTo>
                <a:lnTo>
                  <a:pt x="0" y="8715612"/>
                </a:lnTo>
                <a:lnTo>
                  <a:pt x="0" y="3128187"/>
                </a:lnTo>
                <a:cubicBezTo>
                  <a:pt x="0" y="1400537"/>
                  <a:pt x="1400536" y="0"/>
                  <a:pt x="3128184" y="0"/>
                </a:cubicBezTo>
                <a:close/>
              </a:path>
            </a:pathLst>
          </a:custGeom>
          <a:blipFill dpi="0" rotWithShape="1">
            <a:blip r:embed="rId4"/>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BE"/>
          </a:p>
        </p:txBody>
      </p:sp>
      <p:sp>
        <p:nvSpPr>
          <p:cNvPr id="52" name="Tekstvak 51">
            <a:extLst>
              <a:ext uri="{FF2B5EF4-FFF2-40B4-BE49-F238E27FC236}">
                <a16:creationId xmlns:a16="http://schemas.microsoft.com/office/drawing/2014/main" id="{1F12B631-D0A2-630F-5F02-5812D81F9D34}"/>
              </a:ext>
            </a:extLst>
          </p:cNvPr>
          <p:cNvSpPr txBox="1"/>
          <p:nvPr/>
        </p:nvSpPr>
        <p:spPr>
          <a:xfrm>
            <a:off x="-18480505" y="8037095"/>
            <a:ext cx="16511805" cy="4708981"/>
          </a:xfrm>
          <a:prstGeom prst="rect">
            <a:avLst/>
          </a:prstGeom>
          <a:noFill/>
        </p:spPr>
        <p:txBody>
          <a:bodyPr wrap="square" rtlCol="0">
            <a:spAutoFit/>
          </a:bodyPr>
          <a:lstStyle/>
          <a:p>
            <a:r>
              <a:rPr lang="nl-BE" sz="6000" dirty="0">
                <a:solidFill>
                  <a:srgbClr val="E00020"/>
                </a:solidFill>
              </a:rPr>
              <a:t>Instructies:</a:t>
            </a:r>
          </a:p>
          <a:p>
            <a:pPr marL="1143000" indent="-1143000">
              <a:buAutoNum type="arabicPeriod"/>
            </a:pPr>
            <a:r>
              <a:rPr lang="nl-BE" sz="6000" dirty="0">
                <a:solidFill>
                  <a:schemeClr val="tx1">
                    <a:lumMod val="95000"/>
                    <a:lumOff val="5000"/>
                  </a:schemeClr>
                </a:solidFill>
              </a:rPr>
              <a:t>Schrijf eronder een korte omschrijving van de probleemstelling, jullie uitwerking, de gebruikte componenten en welke leerstof jullie nodig hadden.</a:t>
            </a:r>
          </a:p>
        </p:txBody>
      </p:sp>
      <p:sp>
        <p:nvSpPr>
          <p:cNvPr id="2" name="Tekstvak 1">
            <a:extLst>
              <a:ext uri="{FF2B5EF4-FFF2-40B4-BE49-F238E27FC236}">
                <a16:creationId xmlns:a16="http://schemas.microsoft.com/office/drawing/2014/main" id="{E5D1BB34-8DFD-1A6C-46EE-D709F1A2E3EE}"/>
              </a:ext>
            </a:extLst>
          </p:cNvPr>
          <p:cNvSpPr txBox="1"/>
          <p:nvPr/>
        </p:nvSpPr>
        <p:spPr>
          <a:xfrm>
            <a:off x="3111122" y="38386185"/>
            <a:ext cx="8549135" cy="2862322"/>
          </a:xfrm>
          <a:prstGeom prst="rect">
            <a:avLst/>
          </a:prstGeom>
          <a:noFill/>
        </p:spPr>
        <p:txBody>
          <a:bodyPr wrap="none" rtlCol="0">
            <a:spAutoFit/>
          </a:bodyPr>
          <a:lstStyle/>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Software Engineering</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Hardware Engineering</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Network- &amp; System administration</a:t>
            </a:r>
          </a:p>
          <a:p>
            <a:pPr marL="571500" indent="-571500">
              <a:buFont typeface="Wingdings" panose="05000000000000000000" pitchFamily="2" charset="2"/>
              <a:buChar char=""/>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Artificial Intelligence</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Personal development</a:t>
            </a:r>
          </a:p>
        </p:txBody>
      </p:sp>
    </p:spTree>
    <p:extLst>
      <p:ext uri="{BB962C8B-B14F-4D97-AF65-F5344CB8AC3E}">
        <p14:creationId xmlns:p14="http://schemas.microsoft.com/office/powerpoint/2010/main" val="605389948"/>
      </p:ext>
    </p:extLst>
  </p:cSld>
  <p:clrMapOvr>
    <a:masterClrMapping/>
  </p:clrMapOvr>
</p:sld>
</file>

<file path=ppt/theme/theme1.xml><?xml version="1.0" encoding="utf-8"?>
<a:theme xmlns:a="http://schemas.openxmlformats.org/drawingml/2006/main" name="Kantoorthema">
  <a:themeElements>
    <a:clrScheme name="vives">
      <a:dk1>
        <a:sysClr val="windowText" lastClr="000000"/>
      </a:dk1>
      <a:lt1>
        <a:sysClr val="window" lastClr="FFFFFF"/>
      </a:lt1>
      <a:dk2>
        <a:srgbClr val="525252"/>
      </a:dk2>
      <a:lt2>
        <a:srgbClr val="D3D0BB"/>
      </a:lt2>
      <a:accent1>
        <a:srgbClr val="E00020"/>
      </a:accent1>
      <a:accent2>
        <a:srgbClr val="FFABB7"/>
      </a:accent2>
      <a:accent3>
        <a:srgbClr val="9B9B9B"/>
      </a:accent3>
      <a:accent4>
        <a:srgbClr val="EFEEE9"/>
      </a:accent4>
      <a:accent5>
        <a:srgbClr val="FFFFFF"/>
      </a:accent5>
      <a:accent6>
        <a:srgbClr val="525252"/>
      </a:accent6>
      <a:hlink>
        <a:srgbClr val="FF0000"/>
      </a:hlink>
      <a:folHlink>
        <a:srgbClr val="E00020"/>
      </a:folHlink>
    </a:clrScheme>
    <a:fontScheme name="VIVES">
      <a:majorFont>
        <a:latin typeface="Segoe UI Black"/>
        <a:ea typeface=""/>
        <a:cs typeface=""/>
      </a:majorFont>
      <a:minorFont>
        <a:latin typeface="Calibri"/>
        <a:ea typeface=""/>
        <a:cs typeface=""/>
      </a:minorFont>
    </a:fontScheme>
    <a:fmtScheme name="Kantoorth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aamauteur-onderzoeksposter-2023" id="{5D0C1C79-FF0C-8948-82C0-AD0E84695E5A}" vid="{84E0E645-1F5A-234B-8281-48F1B2AD5A48}"/>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f921bb7d-4033-42bd-968a-881fd459c073" xsi:nil="true"/>
    <lcf76f155ced4ddcb4097134ff3c332f xmlns="7af3f08f-6b65-4c98-b033-853692dc00be">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EA315BEEDAF0940BE0419D11160810D" ma:contentTypeVersion="13" ma:contentTypeDescription="Een nieuw document maken." ma:contentTypeScope="" ma:versionID="65cc36ba5ecf2b8ae38cfb5d3600ecb6">
  <xsd:schema xmlns:xsd="http://www.w3.org/2001/XMLSchema" xmlns:xs="http://www.w3.org/2001/XMLSchema" xmlns:p="http://schemas.microsoft.com/office/2006/metadata/properties" xmlns:ns2="7af3f08f-6b65-4c98-b033-853692dc00be" xmlns:ns3="f921bb7d-4033-42bd-968a-881fd459c073" targetNamespace="http://schemas.microsoft.com/office/2006/metadata/properties" ma:root="true" ma:fieldsID="4337c3901829783fe22243fefdc46442" ns2:_="" ns3:_="">
    <xsd:import namespace="7af3f08f-6b65-4c98-b033-853692dc00be"/>
    <xsd:import namespace="f921bb7d-4033-42bd-968a-881fd459c07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f3f08f-6b65-4c98-b033-853692dc00b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lcf76f155ced4ddcb4097134ff3c332f" ma:index="17" nillable="true" ma:taxonomy="true" ma:internalName="lcf76f155ced4ddcb4097134ff3c332f" ma:taxonomyFieldName="MediaServiceImageTags" ma:displayName="Afbeeldingtags" ma:readOnly="false" ma:fieldId="{5cf76f15-5ced-4ddc-b409-7134ff3c332f}" ma:taxonomyMulti="true" ma:sspId="0460a840-b235-4d39-b436-fe20d012a4a5" ma:termSetId="09814cd3-568e-fe90-9814-8d621ff8fb84" ma:anchorId="fba54fb3-c3e1-fe81-a776-ca4b69148c4d" ma:open="true" ma:isKeyword="false">
      <xsd:complexType>
        <xsd:sequence>
          <xsd:element ref="pc:Terms" minOccurs="0" maxOccurs="1"/>
        </xsd:sequence>
      </xsd:complexType>
    </xsd:element>
    <xsd:element name="MediaServiceLocation" ma:index="19" nillable="true" ma:displayName="Location" ma:internalName="MediaServiceLocation" ma:readOnly="true">
      <xsd:simpleType>
        <xsd:restriction base="dms:Text"/>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921bb7d-4033-42bd-968a-881fd459c073"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25375f4a-c383-46c1-98ae-31cbdcd71064}" ma:internalName="TaxCatchAll" ma:showField="CatchAllData" ma:web="f921bb7d-4033-42bd-968a-881fd459c07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247EB90-66CA-4409-98FF-5024AA619E64}">
  <ds:schemaRefs>
    <ds:schemaRef ds:uri="7af3f08f-6b65-4c98-b033-853692dc00be"/>
    <ds:schemaRef ds:uri="f921bb7d-4033-42bd-968a-881fd459c073"/>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B09BCEE1-615B-41DE-9A08-D2B491EEAFBE}">
  <ds:schemaRefs>
    <ds:schemaRef ds:uri="7af3f08f-6b65-4c98-b033-853692dc00be"/>
    <ds:schemaRef ds:uri="f921bb7d-4033-42bd-968a-881fd459c07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1FA04DA-A2C1-4A00-9FA4-1F6991DECE5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sjabloon poster project experience</Template>
  <TotalTime>345</TotalTime>
  <Words>165</Words>
  <Application>Microsoft Office PowerPoint</Application>
  <PresentationFormat>Aangepast</PresentationFormat>
  <Paragraphs>16</Paragraphs>
  <Slides>1</Slides>
  <Notes>0</Notes>
  <HiddenSlides>0</HiddenSlides>
  <MMClips>0</MMClips>
  <ScaleCrop>false</ScaleCrop>
  <HeadingPairs>
    <vt:vector size="6" baseType="variant">
      <vt:variant>
        <vt:lpstr>Gebruikte lettertypen</vt:lpstr>
      </vt:variant>
      <vt:variant>
        <vt:i4>5</vt:i4>
      </vt:variant>
      <vt:variant>
        <vt:lpstr>Thema</vt:lpstr>
      </vt:variant>
      <vt:variant>
        <vt:i4>1</vt:i4>
      </vt:variant>
      <vt:variant>
        <vt:lpstr>Diatitels</vt:lpstr>
      </vt:variant>
      <vt:variant>
        <vt:i4>1</vt:i4>
      </vt:variant>
    </vt:vector>
  </HeadingPairs>
  <TitlesOfParts>
    <vt:vector size="7" baseType="lpstr">
      <vt:lpstr>Arial</vt:lpstr>
      <vt:lpstr>Calibri</vt:lpstr>
      <vt:lpstr>Segoe UI</vt:lpstr>
      <vt:lpstr>Segoe UI Black</vt:lpstr>
      <vt:lpstr>Wingdings</vt:lpstr>
      <vt:lpstr>Kantoorthema</vt:lpstr>
      <vt:lpstr>MusicLightTiles  Tiles that dance with you  Dit project is een set 3D-geprinte tegels die oplichten en muziek afspelen als je erop staat.   De tegels zijn zo ontworpen dat ze zowel samen (bv. dansvloer) als individueel (bv. stapsteen) kunnen worden gebruikt.  Elke tegel wordt aangestuurd door een ESP32 microcontroller die zijn commando’s krijgt via MQTT.   De microcontroller verwerkt deze commando’s en stuurt vervolgens een speaker en led strip aan die zijn verwerkt in de tegel.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titel Omschrijving in korte zin</dc:title>
  <dc:creator>Ronny Mees</dc:creator>
  <cp:lastModifiedBy>Rob Cocquyt</cp:lastModifiedBy>
  <cp:revision>8</cp:revision>
  <dcterms:created xsi:type="dcterms:W3CDTF">2023-09-18T11:28:10Z</dcterms:created>
  <dcterms:modified xsi:type="dcterms:W3CDTF">2023-10-09T06:44:43Z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0x0101001EA315BEEDAF0940BE0419D11160810D</vt:lpwstr>
  </property>
  <property fmtid="{D5CDD505-2E9C-101B-9397-08002B2CF9AE}" pid="3" name="Referentiekader">
    <vt:lpwstr/>
  </property>
  <property fmtid="{D5CDD505-2E9C-101B-9397-08002B2CF9AE}" pid="4" name="Academiejaar">
    <vt:lpwstr/>
  </property>
  <property fmtid="{D5CDD505-2E9C-101B-9397-08002B2CF9AE}" pid="5" name="MediaServiceImageTags">
    <vt:lpwstr/>
  </property>
</Properties>
</file>

<file path=docProps/thumbnail.jpeg>
</file>